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Old Standard TT" panose="020B0604020202020204" charset="0"/>
      <p:regular r:id="rId37"/>
      <p:bold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C867FC-BBFB-4C85-94E9-DF4B9B4AD184}">
  <a:tblStyle styleId="{9FC867FC-BBFB-4C85-94E9-DF4B9B4AD1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Basic Stamp - $49, Carrier Board - $28.99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Tail Vane Operation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Rotor Stop/Start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High Wind Speeds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Safe Environment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Battery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Module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Optimum Operation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Relay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Controller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Battery backup.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buSzPts val="14000"/>
              <a:buNone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6769500" cy="151913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 dirty="0"/>
              <a:t>Power System Analysis in an Induction Wind Turbine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Ben Z.		</a:t>
            </a:r>
            <a:r>
              <a:rPr lang="en" dirty="0" smtClean="0"/>
              <a:t>	David </a:t>
            </a:r>
            <a:r>
              <a:rPr lang="en" dirty="0"/>
              <a:t>C.	</a:t>
            </a:r>
            <a:r>
              <a:rPr lang="en" dirty="0" smtClean="0"/>
              <a:t>	Tate </a:t>
            </a:r>
            <a:r>
              <a:rPr lang="en" dirty="0"/>
              <a:t>S.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Matthew M.		</a:t>
            </a:r>
            <a:r>
              <a:rPr lang="en" dirty="0" smtClean="0"/>
              <a:t>Melissa </a:t>
            </a:r>
            <a:r>
              <a:rPr lang="en" dirty="0"/>
              <a:t>F.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675" y="103725"/>
            <a:ext cx="840700" cy="17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496500" y="445025"/>
            <a:ext cx="7335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System Flow Design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00" y="604100"/>
            <a:ext cx="2278500" cy="47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6200" y="1602113"/>
            <a:ext cx="60579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496500" y="445025"/>
            <a:ext cx="7335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Microcontroller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480775" y="2955838"/>
            <a:ext cx="4054500" cy="1986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Parallax Module: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Basic Stamp 2 Microcontroller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buSzPts val="1400"/>
              <a:buChar char="○"/>
            </a:pPr>
            <a:r>
              <a:rPr lang="en"/>
              <a:t>Super Carrier Board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00" y="604100"/>
            <a:ext cx="2278500" cy="47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6150" y="1985200"/>
            <a:ext cx="1544050" cy="29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 b="27134"/>
          <a:stretch/>
        </p:blipFill>
        <p:spPr>
          <a:xfrm>
            <a:off x="6673775" y="0"/>
            <a:ext cx="2470226" cy="2399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496500" y="445025"/>
            <a:ext cx="73359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Microcontroller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571600" y="2679725"/>
            <a:ext cx="6369600" cy="236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The system gets a signal from the anemometer.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Microcontroller sends a signal to the relays.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Dependent on wind speed.</a:t>
            </a:r>
          </a:p>
          <a:p>
            <a: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◆"/>
            </a:pPr>
            <a:r>
              <a:rPr lang="en"/>
              <a:t>PBasic programming language.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SzPts val="1800"/>
              <a:buChar char="➔"/>
            </a:pPr>
            <a:r>
              <a:rPr lang="en"/>
              <a:t>Relays open allowing the grid power to connect to the induction motor and the tailboom.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00" y="604100"/>
            <a:ext cx="2278500" cy="47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23112" b="15139"/>
          <a:stretch/>
        </p:blipFill>
        <p:spPr>
          <a:xfrm>
            <a:off x="5906612" y="0"/>
            <a:ext cx="3237389" cy="26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Tail Vane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Tail Vane operation is critical for successful turbine use.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to stop and start rotor.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Protects from high wind speeds.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Ensures rotation in safe environment.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Battery Backup.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558875"/>
            <a:ext cx="1249725" cy="147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9250" y="3024750"/>
            <a:ext cx="6494751" cy="201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Circuit and Operation - Tail Vane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Pins 1-2: Vane Open Switch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Pins 3-4: Vane Close Switch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Pin 5: Motor Open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Pin 6: Motor Close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l="36666" t="16077" r="28781" b="19614"/>
          <a:stretch/>
        </p:blipFill>
        <p:spPr>
          <a:xfrm>
            <a:off x="6462825" y="1216325"/>
            <a:ext cx="2369474" cy="3307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6" name="Shape 156"/>
          <p:cNvGraphicFramePr/>
          <p:nvPr/>
        </p:nvGraphicFramePr>
        <p:xfrm>
          <a:off x="3644000" y="1490075"/>
          <a:ext cx="1856000" cy="2760250"/>
        </p:xfrm>
        <a:graphic>
          <a:graphicData uri="http://schemas.openxmlformats.org/drawingml/2006/table">
            <a:tbl>
              <a:tblPr>
                <a:noFill/>
                <a:tableStyleId>{9FC867FC-BBFB-4C85-94E9-DF4B9B4AD184}</a:tableStyleId>
              </a:tblPr>
              <a:tblGrid>
                <a:gridCol w="4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1-2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3-4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NA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Tail Vane Conclusion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module.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Facilitates optimum operation.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Reliable relay system.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Controller signals.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Extra safety with battery backup.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125" y="2277675"/>
            <a:ext cx="3928873" cy="277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Working With Others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Collaborate with: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Rural Electrical Company (REC) ℅ Rick Whalen; Hampton, IA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REC’s Consultant: Stanley Consultant ℅ Brian Schoer; Muscatine, IA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UL Certified Individual: under investigation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Electrical Inspector (NEC)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Ron Zickefoose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Bob Zickefoose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James McCalley/Nick David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Our Team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251" y="3595382"/>
            <a:ext cx="1756750" cy="145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Working with Others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478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Collaborate with the Rural Electric Company (REC) to achieve: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Interconnecting on the grid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Initializing the induction motor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Ensure safety during all modes of operation (or lack thereof) 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Supply any surplus of energy back onto the grid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251" y="3595382"/>
            <a:ext cx="1756750" cy="145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Summary of REC’s Solar Electric Tariff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158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Our Turbine is a ‘Level 1’ System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Capacity of 10kVA or less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not exceed 15% of maximum load on the radial distribution circuit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Generation capacity on a secondary line won’t exceed 20 kVA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not create an imbalance of 240 volts of 20% of nameplate rating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 will not need to upgrade any component of their facilities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Protective equipment will keep imported power from the utility to the network to stay above 1% of the networks maximum load.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251" y="3595382"/>
            <a:ext cx="1756750" cy="1453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Summary of REC’s Solar Electric Tariff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Submitting an Application form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$50 application fee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Contact Information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Intent of Generation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Self-Use and Sales to the G&amp;T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Nameplate ratings and Type of Generator in use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Verifying various policies are being followed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Public Utilities Regulatory Policy Act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Lab-certified Inverter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Attachments of One-line Diagrams and Plot Plans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601" y="1058225"/>
            <a:ext cx="1410499" cy="189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8102" y="1058225"/>
            <a:ext cx="1275049" cy="189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095" y="3006525"/>
            <a:ext cx="1305562" cy="18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74197" y="2989162"/>
            <a:ext cx="1410500" cy="192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About the Team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Ben Zickefoose –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Team Lead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Melissa Flood –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Power Engineer/Chief Engineer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Tate Stottmann 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Power Engineer/Test Engineer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Matt Miner –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Power and Controls Engineer/Meeting Scribe</a:t>
            </a:r>
          </a:p>
          <a:p>
            <a:pPr marL="0" lvl="0" indent="-69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David Clark –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Controls and Embedded Engineer/Report Manager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2799450" y="0"/>
            <a:ext cx="1272900" cy="45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Plot Plan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900" y="445021"/>
            <a:ext cx="4893251" cy="20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061950" y="3277375"/>
            <a:ext cx="2403000" cy="51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One Line Diagrams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80737" y="1979925"/>
            <a:ext cx="2153325" cy="36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1450" y="562025"/>
            <a:ext cx="1009169" cy="21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112" y="2660134"/>
            <a:ext cx="2302639" cy="233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650" y="6875"/>
            <a:ext cx="3992700" cy="51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Summary of REC’s Solar Electric Tariff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116900" y="1019200"/>
            <a:ext cx="4187400" cy="389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Standard Interconnection Agreement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electrical inspection to meet local code requirements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Certificate of Completion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Disconnect switch at the metering equipment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Utility has the right to disconnect the generator for various reasons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Homeowners insurance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7251" y="3595382"/>
            <a:ext cx="1756750" cy="145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4350" y="-11250"/>
            <a:ext cx="4839650" cy="50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Testing the Generator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b="1"/>
              <a:t>Purpose:</a:t>
            </a:r>
            <a:r>
              <a:rPr lang="en"/>
              <a:t> The current generator is not UL certified which is nationally recognized Standards for Safety.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/>
              <a:t>Types of tests: </a:t>
            </a:r>
            <a:r>
              <a:rPr lang="en" i="1"/>
              <a:t>For Alliant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Anti-Islanding Test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Non-Export Test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In-Rush Current Test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Surge Withstand Capability Test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Synchronization Test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8638" y="2342238"/>
            <a:ext cx="2657475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2999700" y="2078550"/>
            <a:ext cx="3144600" cy="98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800"/>
              <a:t>Conclusion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8880" y="1114912"/>
            <a:ext cx="3526244" cy="35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396400" y="2265150"/>
            <a:ext cx="43512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Appendix (Extra Slides)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Anti-Islanding Test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202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Pertains to the safety of lineman if the power grid was to have an outage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UL 1741 Sec 46.3 Summary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Connect the single phase induction motor to a </a:t>
            </a:r>
            <a:r>
              <a:rPr lang="en" i="1"/>
              <a:t>SUS</a:t>
            </a:r>
            <a:r>
              <a:rPr lang="en"/>
              <a:t> and a balanced load circuit.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A quality factor(Q) of 2.5 or less should occur determined by: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50" y="3508100"/>
            <a:ext cx="2519125" cy="8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3455000" y="3313275"/>
            <a:ext cx="5013600" cy="145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/>
              <a:t>R:</a:t>
            </a:r>
            <a:r>
              <a:rPr lang="en"/>
              <a:t>	Resistance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C:</a:t>
            </a:r>
            <a:r>
              <a:rPr lang="en"/>
              <a:t> 	Capacitance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L:</a:t>
            </a:r>
            <a:r>
              <a:rPr lang="en"/>
              <a:t> 	Inductance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P</a:t>
            </a:r>
            <a:r>
              <a:rPr lang="en" b="1" baseline="-25000"/>
              <a:t>ql</a:t>
            </a:r>
            <a:r>
              <a:rPr lang="en"/>
              <a:t>: 	Reactive Power consumed by the inductive load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P</a:t>
            </a:r>
            <a:r>
              <a:rPr lang="en" b="1" baseline="-25000">
                <a:solidFill>
                  <a:schemeClr val="dk1"/>
                </a:solidFill>
              </a:rPr>
              <a:t>qc</a:t>
            </a:r>
            <a:r>
              <a:rPr lang="en" b="1">
                <a:solidFill>
                  <a:schemeClr val="dk1"/>
                </a:solidFill>
              </a:rPr>
              <a:t>:</a:t>
            </a:r>
            <a:r>
              <a:rPr lang="en">
                <a:solidFill>
                  <a:schemeClr val="dk1"/>
                </a:solidFill>
              </a:rPr>
              <a:t>	Reactive power consumed by the capacitive load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</a:rPr>
              <a:t>P: </a:t>
            </a:r>
            <a:r>
              <a:rPr lang="en">
                <a:solidFill>
                  <a:schemeClr val="dk1"/>
                </a:solidFill>
              </a:rPr>
              <a:t>	Real Power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Q:</a:t>
            </a:r>
            <a:r>
              <a:rPr lang="en">
                <a:solidFill>
                  <a:schemeClr val="dk1"/>
                </a:solidFill>
              </a:rPr>
              <a:t> 	Quality Factor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0" y="381000"/>
            <a:ext cx="190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Anti-Islanding Test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311700" y="1019200"/>
            <a:ext cx="7871100" cy="104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/>
              <a:t>UL 1741 Sec 46.3 Summary Cont.</a:t>
            </a: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Reactive frequency(f) needs to match the frequency of the inverter determined by: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925" y="2321575"/>
            <a:ext cx="1512560" cy="6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3325100" y="2169100"/>
            <a:ext cx="40653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/>
              <a:t>F:</a:t>
            </a:r>
            <a:r>
              <a:rPr lang="en"/>
              <a:t> resonant frequency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L:</a:t>
            </a:r>
            <a:r>
              <a:rPr lang="en"/>
              <a:t> Inductance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C:</a:t>
            </a:r>
            <a:r>
              <a:rPr lang="en"/>
              <a:t> Capacitance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37700" y="3013375"/>
            <a:ext cx="8247900" cy="181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Energize </a:t>
            </a:r>
            <a:r>
              <a:rPr lang="en" i="1"/>
              <a:t>SUS, </a:t>
            </a:r>
            <a:r>
              <a:rPr lang="en"/>
              <a:t>close Switch 3 and open Switch 2 to disconnect the inverter. 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ts val="1400"/>
              <a:buAutoNum type="arabicPeriod"/>
            </a:pPr>
            <a:r>
              <a:rPr lang="en"/>
              <a:t>The </a:t>
            </a:r>
            <a:r>
              <a:rPr lang="en" b="1">
                <a:solidFill>
                  <a:schemeClr val="dk1"/>
                </a:solidFill>
              </a:rPr>
              <a:t>P</a:t>
            </a:r>
            <a:r>
              <a:rPr lang="en" b="1" baseline="-25000">
                <a:solidFill>
                  <a:schemeClr val="dk1"/>
                </a:solidFill>
              </a:rPr>
              <a:t>ql </a:t>
            </a:r>
            <a:r>
              <a:rPr lang="en">
                <a:solidFill>
                  <a:schemeClr val="dk1"/>
                </a:solidFill>
              </a:rPr>
              <a:t>should be 2.5 times the amount of the real output power of the inverter shown designated in a table not shown.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Inductance and capacitance are found using  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803" y="3688678"/>
            <a:ext cx="137390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9000" y="381000"/>
            <a:ext cx="190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Anti-Islanding Test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UL 1741 Sec 46.3 Summary Cont.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Adjust capacitive reactive load to match the inductive reactive power                within </a:t>
            </a:r>
            <a:r>
              <a:rPr lang="en" u="sng"/>
              <a:t>+</a:t>
            </a:r>
            <a:r>
              <a:rPr lang="en"/>
              <a:t>1% of real power.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Close switch 1 and 2 after reactive loads are set.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Either the output power of the inverter or the resistive load should be adjusted to minimize current at switch 3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If test passes: </a:t>
            </a:r>
            <a:r>
              <a:rPr lang="en"/>
              <a:t>The inverter stops exporting power to load within 2 seconds of   switch 3 being open. This occurs when the reactive load is </a:t>
            </a:r>
            <a:r>
              <a:rPr lang="en" u="sng"/>
              <a:t>+</a:t>
            </a:r>
            <a:r>
              <a:rPr lang="en"/>
              <a:t>5% of initial load.</a:t>
            </a:r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0" y="381000"/>
            <a:ext cx="190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Non-Export Test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Reverse the power or lower the power of the induction generator.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0" y="381000"/>
            <a:ext cx="19050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About the Team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00" y="1003075"/>
            <a:ext cx="6528325" cy="30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6525" y="1898075"/>
            <a:ext cx="2347475" cy="120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In-Rush Current Test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39909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Used to estimate Starting Voltage Drop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Determines the maximum current drawn in starting the induction generator that is used from the utility company.</a:t>
            </a:r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300" y="1208700"/>
            <a:ext cx="4736700" cy="29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Surge Withstand Capability Test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1013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Confirms that surge withstand capability is met and equipment will not fail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IEEE Standard C37  for SWC tests Summary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8949" y="2073300"/>
            <a:ext cx="5765051" cy="28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202750" y="2402700"/>
            <a:ext cx="2973600" cy="274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Short the high voltage input of the voltage divider to the ground.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The induction generator shouldn’t deviate from a straight horizontal line more than 1% of original output.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Synchronization Test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41750" y="117160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Demonstrates that when the induction generator closes that all parameters stay within limits. Parameters include voltage difference, frequency difference, phase outside of synchronization.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b="1"/>
              <a:t>IEEE Std 1547 for Interconnecting with Distributed Resources Summary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Once all parameters are in range the paralleling device does not close.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Visual inspections are done on the grounding coordination and induction generator has an isolation device.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Different Model of Controller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021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Original - Microchip:PIC16F57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P-basic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/>
              <a:t>Unfamiliar 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688625" y="1171600"/>
            <a:ext cx="4210500" cy="349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Substitute - Arduino UNO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 based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○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Strong web based resource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ld Standard TT"/>
              <a:buChar char="○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Commonly used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3335700" y="2799175"/>
            <a:ext cx="2111100" cy="186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Same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X-BEE pro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2509250"/>
            <a:ext cx="2176425" cy="205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763" y="3096775"/>
            <a:ext cx="26003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7427" y="3895525"/>
            <a:ext cx="1044650" cy="111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2077" y="3895533"/>
            <a:ext cx="1044650" cy="1110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Budget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922500" y="1171600"/>
            <a:ext cx="49098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Items listed are already purchased and bought from the project client. 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65225"/>
            <a:ext cx="3171825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b="1"/>
              <a:t>Problem Statement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18750"/>
            <a:ext cx="8520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Power Generation through a wind turbine. 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Ron Zickefoose (client)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/>
              <a:t>Power Utilities requires proof of being safe and not hazardous to the grid or the public.</a:t>
            </a:r>
          </a:p>
          <a:p>
            <a:pPr marL="0" lvl="0" indent="-69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55381"/>
          <a:stretch/>
        </p:blipFill>
        <p:spPr>
          <a:xfrm>
            <a:off x="0" y="3424275"/>
            <a:ext cx="9144000" cy="15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Goal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2572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The biggest hurdle to us is getting approval from the utility to turn on the turbine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largest overall goal is to make our case to the governing utility (REC)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vast majority of wind turbines in operation that utility deal with are synchronous type turbines; our’s is an induction type turbine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induction type turbine requires input power from the grid to operate at all and therefore should not be a hazard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Now we have to prove it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55381"/>
          <a:stretch/>
        </p:blipFill>
        <p:spPr>
          <a:xfrm>
            <a:off x="0" y="3743800"/>
            <a:ext cx="9144000" cy="11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History of Project &amp; Similar Products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242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wind turbine has currently been under construction for 9 years now.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construction has taken so long because it’s basically being built by one man, and in order to better budget out the cost of parts.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It is based off of the design by Bob Zickefoose, who has a nearly identical tower on his property in Virginia. 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55381"/>
          <a:stretch/>
        </p:blipFill>
        <p:spPr>
          <a:xfrm>
            <a:off x="0" y="3424275"/>
            <a:ext cx="9144000" cy="15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Structure and Layout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652600" cy="339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120 ft. tall tower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3 - 10 ft. fixed blades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kW expected output</a:t>
            </a: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Induction type Generator (motor)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230Volts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60 Hz</a:t>
            </a:r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1800 Rpm to generate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375" y="152850"/>
            <a:ext cx="2563725" cy="24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3225" y="2157700"/>
            <a:ext cx="1243175" cy="28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l="7450" t="-7769" b="7770"/>
          <a:stretch/>
        </p:blipFill>
        <p:spPr>
          <a:xfrm>
            <a:off x="311700" y="2946045"/>
            <a:ext cx="2563725" cy="193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3075" y="2869850"/>
            <a:ext cx="3161750" cy="201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Asynchronous Generator 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988" y="258125"/>
            <a:ext cx="2127087" cy="22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55381"/>
          <a:stretch/>
        </p:blipFill>
        <p:spPr>
          <a:xfrm>
            <a:off x="0" y="3424275"/>
            <a:ext cx="9144000" cy="15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82525" y="1017775"/>
            <a:ext cx="5027400" cy="273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motor takes Reactive power to charge the core.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Real power will be created when the rotor Spins faster than the synchronous speed (1800 rpm).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controller will be used to find the optimal time to be powered up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4975" y="2568325"/>
            <a:ext cx="2227100" cy="21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Parts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450" y="506500"/>
            <a:ext cx="21145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700" y="656850"/>
            <a:ext cx="2563000" cy="146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 b="55381"/>
          <a:stretch/>
        </p:blipFill>
        <p:spPr>
          <a:xfrm>
            <a:off x="0" y="3500475"/>
            <a:ext cx="9144000" cy="15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5587" y="2422172"/>
            <a:ext cx="337438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450825" y="1058225"/>
            <a:ext cx="4262400" cy="366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Gear Box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Ratio 1:14.454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Generator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BALDOR motor L1430T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5 hp, 1ph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230Volts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60 Hz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1800 Rpm to generate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Font typeface="Old Standard TT"/>
              <a:buChar char="●"/>
            </a:pPr>
            <a:r>
              <a:rPr lang="en" sz="18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Anemometer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Accuracy 11 mph to 55 mph 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ts val="1400"/>
              <a:buFont typeface="Old Standard TT"/>
              <a:buChar char="○"/>
            </a:pPr>
            <a:r>
              <a:rPr lang="en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Reed switch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On-screen Show (16:9)</PresentationFormat>
  <Paragraphs>222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Old Standard TT</vt:lpstr>
      <vt:lpstr>Paperback</vt:lpstr>
      <vt:lpstr>Power System Analysis in an Induction Wind Turbine</vt:lpstr>
      <vt:lpstr>About the Team</vt:lpstr>
      <vt:lpstr>About the Team</vt:lpstr>
      <vt:lpstr>Problem Statement</vt:lpstr>
      <vt:lpstr>Goal</vt:lpstr>
      <vt:lpstr>History of Project &amp; Similar Products</vt:lpstr>
      <vt:lpstr>Structure and Layout</vt:lpstr>
      <vt:lpstr>Asynchronous Generator </vt:lpstr>
      <vt:lpstr>Parts</vt:lpstr>
      <vt:lpstr>System Flow Design</vt:lpstr>
      <vt:lpstr>Microcontroller</vt:lpstr>
      <vt:lpstr>Microcontroller</vt:lpstr>
      <vt:lpstr>Tail Vane</vt:lpstr>
      <vt:lpstr>Circuit and Operation - Tail Vane</vt:lpstr>
      <vt:lpstr>Tail Vane Conclusion </vt:lpstr>
      <vt:lpstr>Working With Others</vt:lpstr>
      <vt:lpstr>Working with Others</vt:lpstr>
      <vt:lpstr>Summary of REC’s Solar Electric Tariff</vt:lpstr>
      <vt:lpstr>Summary of REC’s Solar Electric Tariff</vt:lpstr>
      <vt:lpstr>PowerPoint Presentation</vt:lpstr>
      <vt:lpstr>Summary of REC’s Solar Electric Tariff</vt:lpstr>
      <vt:lpstr>Testing the Generator</vt:lpstr>
      <vt:lpstr>Conclusion</vt:lpstr>
      <vt:lpstr>Questions?</vt:lpstr>
      <vt:lpstr>Appendix (Extra Slides)</vt:lpstr>
      <vt:lpstr>Anti-Islanding Test</vt:lpstr>
      <vt:lpstr>Anti-Islanding Test</vt:lpstr>
      <vt:lpstr>Anti-Islanding Test</vt:lpstr>
      <vt:lpstr>Non-Export Test</vt:lpstr>
      <vt:lpstr>In-Rush Current Test</vt:lpstr>
      <vt:lpstr>Surge Withstand Capability Test</vt:lpstr>
      <vt:lpstr>Synchronization Test</vt:lpstr>
      <vt:lpstr>Different Model of Controller</vt:lpstr>
      <vt:lpstr>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System Analysis in an Induction Wind Turbine</dc:title>
  <cp:lastModifiedBy>Clark, David W</cp:lastModifiedBy>
  <cp:revision>2</cp:revision>
  <dcterms:modified xsi:type="dcterms:W3CDTF">2017-12-06T16:58:26Z</dcterms:modified>
</cp:coreProperties>
</file>